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8" r:id="rId3"/>
    <p:sldId id="279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92" r:id="rId18"/>
    <p:sldId id="273" r:id="rId19"/>
    <p:sldId id="297" r:id="rId20"/>
    <p:sldId id="280" r:id="rId21"/>
    <p:sldId id="274" r:id="rId22"/>
    <p:sldId id="275" r:id="rId23"/>
    <p:sldId id="276" r:id="rId24"/>
    <p:sldId id="277" r:id="rId25"/>
    <p:sldId id="281" r:id="rId26"/>
    <p:sldId id="282" r:id="rId27"/>
    <p:sldId id="285" r:id="rId28"/>
    <p:sldId id="284" r:id="rId29"/>
    <p:sldId id="286" r:id="rId30"/>
  </p:sldIdLst>
  <p:sldSz cx="12277725" cy="8389938"/>
  <p:notesSz cx="6858000" cy="9144000"/>
  <p:defaultTextStyle>
    <a:defPPr>
      <a:defRPr lang="en-US"/>
    </a:defPPr>
    <a:lvl1pPr marL="0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8894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7788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706682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75576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44470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413364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82258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51152" algn="l" defTabSz="1137788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81" y="-82"/>
      </p:cViewPr>
      <p:guideLst>
        <p:guide orient="horz" pos="2643"/>
        <p:guide pos="38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EAFFB-EE6E-4C25-B196-999E33863AA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685800"/>
            <a:ext cx="5016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F6235-F09D-41CB-AAA0-B062A2E07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9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F6235-F09D-41CB-AAA0-B062A2E074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830" y="2606320"/>
            <a:ext cx="10436067" cy="17983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1659" y="4754299"/>
            <a:ext cx="8594408" cy="21440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7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06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75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4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13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82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51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1351" y="335988"/>
            <a:ext cx="2762488" cy="7158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886" y="335988"/>
            <a:ext cx="8082836" cy="7158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855" y="5391314"/>
            <a:ext cx="10436067" cy="16663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9855" y="3556014"/>
            <a:ext cx="10436067" cy="183529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88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377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0668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755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444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133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822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511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87" y="1957654"/>
            <a:ext cx="5422661" cy="553697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177" y="1957654"/>
            <a:ext cx="5422661" cy="553697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887" y="1878026"/>
            <a:ext cx="5424794" cy="78267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8894" indent="0">
              <a:buNone/>
              <a:defRPr sz="2500" b="1"/>
            </a:lvl2pPr>
            <a:lvl3pPr marL="1137788" indent="0">
              <a:buNone/>
              <a:defRPr sz="2200" b="1"/>
            </a:lvl3pPr>
            <a:lvl4pPr marL="1706682" indent="0">
              <a:buNone/>
              <a:defRPr sz="2000" b="1"/>
            </a:lvl4pPr>
            <a:lvl5pPr marL="2275576" indent="0">
              <a:buNone/>
              <a:defRPr sz="2000" b="1"/>
            </a:lvl5pPr>
            <a:lvl6pPr marL="2844470" indent="0">
              <a:buNone/>
              <a:defRPr sz="2000" b="1"/>
            </a:lvl6pPr>
            <a:lvl7pPr marL="3413364" indent="0">
              <a:buNone/>
              <a:defRPr sz="2000" b="1"/>
            </a:lvl7pPr>
            <a:lvl8pPr marL="3982258" indent="0">
              <a:buNone/>
              <a:defRPr sz="2000" b="1"/>
            </a:lvl8pPr>
            <a:lvl9pPr marL="455115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87" y="2660698"/>
            <a:ext cx="5424794" cy="48339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6915" y="1878026"/>
            <a:ext cx="5426925" cy="78267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8894" indent="0">
              <a:buNone/>
              <a:defRPr sz="2500" b="1"/>
            </a:lvl2pPr>
            <a:lvl3pPr marL="1137788" indent="0">
              <a:buNone/>
              <a:defRPr sz="2200" b="1"/>
            </a:lvl3pPr>
            <a:lvl4pPr marL="1706682" indent="0">
              <a:buNone/>
              <a:defRPr sz="2000" b="1"/>
            </a:lvl4pPr>
            <a:lvl5pPr marL="2275576" indent="0">
              <a:buNone/>
              <a:defRPr sz="2000" b="1"/>
            </a:lvl5pPr>
            <a:lvl6pPr marL="2844470" indent="0">
              <a:buNone/>
              <a:defRPr sz="2000" b="1"/>
            </a:lvl6pPr>
            <a:lvl7pPr marL="3413364" indent="0">
              <a:buNone/>
              <a:defRPr sz="2000" b="1"/>
            </a:lvl7pPr>
            <a:lvl8pPr marL="3982258" indent="0">
              <a:buNone/>
              <a:defRPr sz="2000" b="1"/>
            </a:lvl8pPr>
            <a:lvl9pPr marL="455115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6915" y="2660698"/>
            <a:ext cx="5426925" cy="48339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8" y="334044"/>
            <a:ext cx="4039287" cy="142162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249" y="334044"/>
            <a:ext cx="6863589" cy="7160580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888" y="1755674"/>
            <a:ext cx="4039287" cy="5738951"/>
          </a:xfrm>
        </p:spPr>
        <p:txBody>
          <a:bodyPr/>
          <a:lstStyle>
            <a:lvl1pPr marL="0" indent="0">
              <a:buNone/>
              <a:defRPr sz="1700"/>
            </a:lvl1pPr>
            <a:lvl2pPr marL="568894" indent="0">
              <a:buNone/>
              <a:defRPr sz="1500"/>
            </a:lvl2pPr>
            <a:lvl3pPr marL="1137788" indent="0">
              <a:buNone/>
              <a:defRPr sz="1200"/>
            </a:lvl3pPr>
            <a:lvl4pPr marL="1706682" indent="0">
              <a:buNone/>
              <a:defRPr sz="1100"/>
            </a:lvl4pPr>
            <a:lvl5pPr marL="2275576" indent="0">
              <a:buNone/>
              <a:defRPr sz="1100"/>
            </a:lvl5pPr>
            <a:lvl6pPr marL="2844470" indent="0">
              <a:buNone/>
              <a:defRPr sz="1100"/>
            </a:lvl6pPr>
            <a:lvl7pPr marL="3413364" indent="0">
              <a:buNone/>
              <a:defRPr sz="1100"/>
            </a:lvl7pPr>
            <a:lvl8pPr marL="3982258" indent="0">
              <a:buNone/>
              <a:defRPr sz="1100"/>
            </a:lvl8pPr>
            <a:lvl9pPr marL="455115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520" y="5872956"/>
            <a:ext cx="7366635" cy="69333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06520" y="749657"/>
            <a:ext cx="7366635" cy="5033963"/>
          </a:xfrm>
        </p:spPr>
        <p:txBody>
          <a:bodyPr/>
          <a:lstStyle>
            <a:lvl1pPr marL="0" indent="0">
              <a:buNone/>
              <a:defRPr sz="4000"/>
            </a:lvl1pPr>
            <a:lvl2pPr marL="568894" indent="0">
              <a:buNone/>
              <a:defRPr sz="3500"/>
            </a:lvl2pPr>
            <a:lvl3pPr marL="1137788" indent="0">
              <a:buNone/>
              <a:defRPr sz="3000"/>
            </a:lvl3pPr>
            <a:lvl4pPr marL="1706682" indent="0">
              <a:buNone/>
              <a:defRPr sz="2500"/>
            </a:lvl4pPr>
            <a:lvl5pPr marL="2275576" indent="0">
              <a:buNone/>
              <a:defRPr sz="2500"/>
            </a:lvl5pPr>
            <a:lvl6pPr marL="2844470" indent="0">
              <a:buNone/>
              <a:defRPr sz="2500"/>
            </a:lvl6pPr>
            <a:lvl7pPr marL="3413364" indent="0">
              <a:buNone/>
              <a:defRPr sz="2500"/>
            </a:lvl7pPr>
            <a:lvl8pPr marL="3982258" indent="0">
              <a:buNone/>
              <a:defRPr sz="2500"/>
            </a:lvl8pPr>
            <a:lvl9pPr marL="4551152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06520" y="6566292"/>
            <a:ext cx="7366635" cy="984652"/>
          </a:xfrm>
        </p:spPr>
        <p:txBody>
          <a:bodyPr/>
          <a:lstStyle>
            <a:lvl1pPr marL="0" indent="0">
              <a:buNone/>
              <a:defRPr sz="1700"/>
            </a:lvl1pPr>
            <a:lvl2pPr marL="568894" indent="0">
              <a:buNone/>
              <a:defRPr sz="1500"/>
            </a:lvl2pPr>
            <a:lvl3pPr marL="1137788" indent="0">
              <a:buNone/>
              <a:defRPr sz="1200"/>
            </a:lvl3pPr>
            <a:lvl4pPr marL="1706682" indent="0">
              <a:buNone/>
              <a:defRPr sz="1100"/>
            </a:lvl4pPr>
            <a:lvl5pPr marL="2275576" indent="0">
              <a:buNone/>
              <a:defRPr sz="1100"/>
            </a:lvl5pPr>
            <a:lvl6pPr marL="2844470" indent="0">
              <a:buNone/>
              <a:defRPr sz="1100"/>
            </a:lvl6pPr>
            <a:lvl7pPr marL="3413364" indent="0">
              <a:buNone/>
              <a:defRPr sz="1100"/>
            </a:lvl7pPr>
            <a:lvl8pPr marL="3982258" indent="0">
              <a:buNone/>
              <a:defRPr sz="1100"/>
            </a:lvl8pPr>
            <a:lvl9pPr marL="455115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3887" y="335988"/>
            <a:ext cx="11049953" cy="1398323"/>
          </a:xfrm>
          <a:prstGeom prst="rect">
            <a:avLst/>
          </a:prstGeom>
        </p:spPr>
        <p:txBody>
          <a:bodyPr vert="horz" lIns="113779" tIns="56889" rIns="113779" bIns="568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887" y="1957654"/>
            <a:ext cx="11049953" cy="5536971"/>
          </a:xfrm>
          <a:prstGeom prst="rect">
            <a:avLst/>
          </a:prstGeom>
        </p:spPr>
        <p:txBody>
          <a:bodyPr vert="horz" lIns="113779" tIns="56889" rIns="113779" bIns="568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3887" y="7776231"/>
            <a:ext cx="2864802" cy="446687"/>
          </a:xfrm>
          <a:prstGeom prst="rect">
            <a:avLst/>
          </a:prstGeom>
        </p:spPr>
        <p:txBody>
          <a:bodyPr vert="horz" lIns="113779" tIns="56889" rIns="113779" bIns="56889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4890" y="7776231"/>
            <a:ext cx="3887946" cy="446687"/>
          </a:xfrm>
          <a:prstGeom prst="rect">
            <a:avLst/>
          </a:prstGeom>
        </p:spPr>
        <p:txBody>
          <a:bodyPr vert="horz" lIns="113779" tIns="56889" rIns="113779" bIns="56889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9036" y="7776231"/>
            <a:ext cx="2864802" cy="446687"/>
          </a:xfrm>
          <a:prstGeom prst="rect">
            <a:avLst/>
          </a:prstGeom>
        </p:spPr>
        <p:txBody>
          <a:bodyPr vert="horz" lIns="113779" tIns="56889" rIns="113779" bIns="56889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37788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670" indent="-426670" algn="l" defTabSz="1137788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4453" indent="-355559" algn="l" defTabSz="1137788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235" indent="-284447" algn="l" defTabSz="1137788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1129" indent="-284447" algn="l" defTabSz="1137788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23" indent="-284447" algn="l" defTabSz="1137788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28917" indent="-284447" algn="l" defTabSz="113778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97811" indent="-284447" algn="l" defTabSz="113778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05" indent="-284447" algn="l" defTabSz="113778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35599" indent="-284447" algn="l" defTabSz="113778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8894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37788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06682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5576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44470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13364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82258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51152" algn="l" defTabSz="113778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b="1" dirty="0">
                <a:solidFill>
                  <a:srgbClr val="FF0000"/>
                </a:solidFill>
              </a:rPr>
              <a:t>Antiviral drugs</a:t>
            </a:r>
            <a:r>
              <a:rPr lang="en-US" sz="11500" dirty="0">
                <a:solidFill>
                  <a:srgbClr val="FF0000"/>
                </a:solidFill>
              </a:rPr>
              <a:t/>
            </a:r>
            <a:br>
              <a:rPr lang="en-US" sz="11500" dirty="0">
                <a:solidFill>
                  <a:srgbClr val="FF0000"/>
                </a:solidFill>
              </a:rPr>
            </a:b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7" y="586846"/>
            <a:ext cx="11049953" cy="1398323"/>
          </a:xfrm>
        </p:spPr>
        <p:txBody>
          <a:bodyPr>
            <a:noAutofit/>
          </a:bodyPr>
          <a:lstStyle/>
          <a:p>
            <a:pPr algn="l"/>
            <a:r>
              <a:rPr lang="en-US" sz="6000" b="1" dirty="0">
                <a:solidFill>
                  <a:srgbClr val="00B050"/>
                </a:solidFill>
              </a:rPr>
              <a:t>1. Mechanism of action: </a:t>
            </a:r>
            <a:r>
              <a:rPr lang="en-US" sz="6000" dirty="0">
                <a:solidFill>
                  <a:srgbClr val="00B050"/>
                </a:solidFill>
              </a:rPr>
              <a:t/>
            </a:r>
            <a:br>
              <a:rPr lang="en-US" sz="6000" dirty="0">
                <a:solidFill>
                  <a:srgbClr val="00B050"/>
                </a:solidFill>
              </a:rPr>
            </a:b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" y="1782198"/>
            <a:ext cx="12115800" cy="55369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Acyclovir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guanosine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analog, is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monophosphorylated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cell by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herpes virus-encoded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enzyme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thymidine kinase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monophosphate analog is converted to the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di- and triphosphate forms by the host cell kinases. 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Acyclovir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triphosphate competes with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deoxyguanosine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triphosphate as a substrate for viral DNA polymerase and is itself incorporated into the viral DNA, causing premature DNA chain termination.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1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7" y="586846"/>
            <a:ext cx="11049953" cy="1398323"/>
          </a:xfrm>
        </p:spPr>
        <p:txBody>
          <a:bodyPr>
            <a:noAutofit/>
          </a:bodyPr>
          <a:lstStyle/>
          <a:p>
            <a:pPr algn="l"/>
            <a:r>
              <a:rPr lang="en-US" sz="6000" b="1" dirty="0" smtClean="0">
                <a:solidFill>
                  <a:srgbClr val="00B050"/>
                </a:solidFill>
              </a:rPr>
              <a:t> </a:t>
            </a:r>
            <a:r>
              <a:rPr lang="en-US" sz="6000" b="1" dirty="0">
                <a:solidFill>
                  <a:srgbClr val="00B050"/>
                </a:solidFill>
              </a:rPr>
              <a:t>Acyclovir Adverse effects:</a:t>
            </a:r>
            <a:br>
              <a:rPr lang="en-US" sz="6000" b="1" dirty="0">
                <a:solidFill>
                  <a:srgbClr val="00B050"/>
                </a:solidFill>
              </a:rPr>
            </a:b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527969"/>
            <a:ext cx="11810999" cy="5536971"/>
          </a:xfrm>
        </p:spPr>
        <p:txBody>
          <a:bodyPr>
            <a:noAutofit/>
          </a:bodyPr>
          <a:lstStyle/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Side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effects of acyclovir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depend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on the route of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administration:-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irritation may occur from topical application;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headache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diarrhea, nausea, and vomiting may result after oral administration.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Transient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renal dysfunction may occur at high doses or in a dehydrated patient receiving the drug intravenously.</a:t>
            </a:r>
          </a:p>
          <a:p>
            <a:pPr algn="just"/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3" y="335988"/>
            <a:ext cx="11239978" cy="1398323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Acyclovir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solidFill>
                  <a:srgbClr val="00B050"/>
                </a:solidFill>
              </a:rPr>
              <a:t>Resistance</a:t>
            </a:r>
            <a:r>
              <a:rPr lang="en-US" sz="6000" b="1" dirty="0">
                <a:solidFill>
                  <a:srgbClr val="00B050"/>
                </a:solidFill>
              </a:rPr>
              <a:t>:</a:t>
            </a: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957654"/>
            <a:ext cx="11887199" cy="5536971"/>
          </a:xfrm>
        </p:spPr>
        <p:txBody>
          <a:bodyPr>
            <a:normAutofit/>
          </a:bodyPr>
          <a:lstStyle/>
          <a:p>
            <a:pPr algn="just"/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Altered </a:t>
            </a:r>
            <a:r>
              <a:rPr lang="en-US" sz="4800" b="1" u="sng" dirty="0">
                <a:latin typeface="Times New Roman" pitchFamily="18" charset="0"/>
                <a:cs typeface="Times New Roman" pitchFamily="18" charset="0"/>
              </a:rPr>
              <a:t>or deficient thymidine kinase and DNA polymerases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have been found in some resistant viral strains and are most commonly isolated from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mmunocompromised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patients. 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Cross resistance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to the other agents in this family occurs.</a:t>
            </a:r>
          </a:p>
          <a:p>
            <a:pPr marL="0" indent="0" algn="just"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err="1">
                <a:solidFill>
                  <a:schemeClr val="accent6">
                    <a:lumMod val="75000"/>
                  </a:schemeClr>
                </a:solidFill>
              </a:rPr>
              <a:t>Ganciclovir</a:t>
            </a:r>
            <a:endParaRPr lang="en-US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908969"/>
            <a:ext cx="11963399" cy="5536971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acyclovir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analogue, active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against all herpes viruses including 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H. simplex, H. zoster, E-B virus and cytomegalovirus (CMV). </a:t>
            </a:r>
            <a:endParaRPr lang="en-US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more active than acyclovir against 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CMV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mechanism of action and basis of virus selectivity is similar to acyclovir.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toxicity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ganciclovir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high (bone marrow depression, rash, fever, vomiting, neuropsychiatric disturbances) and use is restricted to severe CMV infections.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7" y="891646"/>
            <a:ext cx="11049953" cy="1398323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Gisha" pitchFamily="34" charset="-79"/>
                <a:cs typeface="Gisha" pitchFamily="34" charset="-79"/>
              </a:rPr>
              <a:t>Anti-retrovirus drugs</a:t>
            </a:r>
            <a:r>
              <a:rPr lang="en-US" sz="8000" dirty="0">
                <a:solidFill>
                  <a:schemeClr val="accent6">
                    <a:lumMod val="75000"/>
                  </a:schemeClr>
                </a:solidFill>
                <a:latin typeface="Gisha" pitchFamily="34" charset="-79"/>
                <a:cs typeface="Gisha" pitchFamily="34" charset="-79"/>
              </a:rPr>
              <a:t/>
            </a:r>
            <a:br>
              <a:rPr lang="en-US" sz="8000" dirty="0">
                <a:solidFill>
                  <a:schemeClr val="accent6">
                    <a:lumMod val="75000"/>
                  </a:schemeClr>
                </a:solidFill>
                <a:latin typeface="Gisha" pitchFamily="34" charset="-79"/>
                <a:cs typeface="Gisha" pitchFamily="34" charset="-79"/>
              </a:rPr>
            </a:br>
            <a:endParaRPr lang="en-US" sz="8000" dirty="0">
              <a:solidFill>
                <a:schemeClr val="accent6">
                  <a:lumMod val="75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4" y="1985169"/>
            <a:ext cx="11963399" cy="5536971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drugs active against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human immunodeficiency virus (HIV) which is a retrovirus. 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useful in prolonging life and postponing complications of acquired immunodeficiency syndrome (AIDS)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do not cure the infection. 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clinical efficacy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antiretrovirus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drugs is monitored primarily by plasma HIV-RNA assays and CD4 lymphocyte count carried out at regular intervals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" y="1096398"/>
            <a:ext cx="11963399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There are three major classes of antiretroviral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drugs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nucleoside and nucleotide reverse transcriptase inhibitors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(NRTIs).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nonnucleoside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reverse transcriptase inhibitors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(NNRTIs).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protease inhibitors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(PIs).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idx="1"/>
          </p:nvPr>
        </p:nvSpPr>
        <p:spPr>
          <a:xfrm>
            <a:off x="34925" y="716757"/>
            <a:ext cx="12039600" cy="5535612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Selection of the appropriate combination is based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1) avoiding the use of two agents of the same nucleoside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2) avoiding overlapping toxicities and genotypic and phenotypic characteristics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virus.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3) patient factors, such as disease symptoms and concurrent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illnesses.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4) impact of drug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5) ease of adherence to the regimen.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070769"/>
            <a:ext cx="11734799" cy="55369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goals of therapy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are: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to maximally and durably suppress HIV RNA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replication.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to restore and preserve immunologic function, to reduce HIV-related morbidity and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mortality.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and to improve quality of life.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871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486798"/>
            <a:ext cx="11887199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Nucleoside reverse transcriptase inhibitors (NRTIs)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Zidovudine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Stavudine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Mechanism of action: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NRTIs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analogs of native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ribosides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(nucleosides or nucleotides containing ribose), which all lack a 3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-hydroxyl group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they are phosphorylated by cellular enzymes to the corresponding triphosphate analog, which is preferentially incorporated into the viral DNA by RT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,5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-phosphodiester bond between an incoming nucleoside triphosphate and the growing DNA chain cannot be formed, and DNA chain elongation is terminated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File:DNA chemical structur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2" y="385217"/>
            <a:ext cx="6858000" cy="800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2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2314" y="1020199"/>
            <a:ext cx="12277725" cy="5536971"/>
          </a:xfrm>
        </p:spPr>
        <p:txBody>
          <a:bodyPr>
            <a:noAutofit/>
          </a:bodyPr>
          <a:lstStyle/>
          <a:p>
            <a:pPr algn="just"/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Viruses are </a:t>
            </a:r>
            <a:r>
              <a:rPr lang="en-US" sz="4500" b="1" u="sng" dirty="0">
                <a:latin typeface="Times New Roman" pitchFamily="18" charset="0"/>
                <a:cs typeface="Times New Roman" pitchFamily="18" charset="0"/>
              </a:rPr>
              <a:t>obligate intracellular parasites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their replication depends primarily on synthetic processes of the host cell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to be effective, antiviral agents must either block viral entry into or exit from the cell or be active inside the host cell. </a:t>
            </a:r>
          </a:p>
          <a:p>
            <a:pPr algn="just"/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Antiviral are </a:t>
            </a:r>
            <a:r>
              <a:rPr lang="en-US" sz="45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virustatic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; they are active only </a:t>
            </a:r>
            <a:r>
              <a:rPr lang="en-US" sz="4500" b="1" u="sng" dirty="0">
                <a:latin typeface="Times New Roman" pitchFamily="18" charset="0"/>
                <a:cs typeface="Times New Roman" pitchFamily="18" charset="0"/>
              </a:rPr>
              <a:t>against replicating viruses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and do not affect latent virus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957654"/>
            <a:ext cx="11887199" cy="5536971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Affinities of the drugs for many host cell DNA polymerases are lower than they are for HIV RT, although mitochondrial DNA polymerase γ appears to be susceptible at therapeutic concentrations.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070769"/>
            <a:ext cx="11963399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Adverse effects:</a:t>
            </a:r>
            <a:r>
              <a:rPr lang="en-US" sz="4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affinity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the mitochondrial DNA polymerase, leading to toxicities such as peripheral neuropathy, pancreatitis,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lipoatrophy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more than one NRTI is given, care is taken to avoid overlapping toxicities.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NRTIs have been associated with a potentially fatal liver toxicity characterized by lactic acidosis and hepatomegaly with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steatosis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" y="613569"/>
            <a:ext cx="12115800" cy="553697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b="1" dirty="0"/>
              <a:t> </a:t>
            </a:r>
            <a:endParaRPr lang="en-US" dirty="0"/>
          </a:p>
          <a:p>
            <a:pPr algn="just"/>
            <a:r>
              <a:rPr lang="en-US" sz="7200" b="1" dirty="0" smtClean="0">
                <a:solidFill>
                  <a:srgbClr val="00B050"/>
                </a:solidFill>
              </a:rPr>
              <a:t>     </a:t>
            </a:r>
            <a:r>
              <a:rPr lang="en-US" sz="26400" b="1" dirty="0" err="1" smtClean="0">
                <a:solidFill>
                  <a:srgbClr val="00B050"/>
                </a:solidFill>
                <a:latin typeface="Gisha" pitchFamily="34" charset="-79"/>
                <a:cs typeface="Gisha" pitchFamily="34" charset="-79"/>
              </a:rPr>
              <a:t>Zidovudine</a:t>
            </a:r>
            <a:r>
              <a:rPr lang="en-US" sz="26400" b="1" dirty="0" smtClean="0">
                <a:solidFill>
                  <a:srgbClr val="00B050"/>
                </a:solidFill>
                <a:latin typeface="Gisha" pitchFamily="34" charset="-79"/>
                <a:cs typeface="Gisha" pitchFamily="34" charset="-79"/>
              </a:rPr>
              <a:t> </a:t>
            </a:r>
            <a:endParaRPr lang="en-US" sz="7200" dirty="0">
              <a:solidFill>
                <a:srgbClr val="00B050"/>
              </a:solidFill>
              <a:latin typeface="Gisha" pitchFamily="34" charset="-79"/>
              <a:cs typeface="Gisha" pitchFamily="34" charset="-79"/>
            </a:endParaRPr>
          </a:p>
          <a:p>
            <a:pPr algn="just"/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7600" dirty="0">
                <a:latin typeface="Times New Roman" pitchFamily="18" charset="0"/>
                <a:cs typeface="Times New Roman" pitchFamily="18" charset="0"/>
              </a:rPr>
              <a:t>the first agent available for the treatment of HIV infection. </a:t>
            </a:r>
            <a:endParaRPr lang="en-US" sz="17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7600" dirty="0">
                <a:latin typeface="Times New Roman" pitchFamily="18" charset="0"/>
                <a:cs typeface="Times New Roman" pitchFamily="18" charset="0"/>
              </a:rPr>
              <a:t>approved for the treatment of HIV in children and adults and to prevent perinatal </a:t>
            </a:r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transmission of HIV. </a:t>
            </a:r>
            <a:endParaRPr lang="en-US" sz="17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600" dirty="0">
                <a:latin typeface="Times New Roman" pitchFamily="18" charset="0"/>
                <a:cs typeface="Times New Roman" pitchFamily="18" charset="0"/>
              </a:rPr>
              <a:t>AZT is well absorbed after oral administration. Penetration across the blood–brain barrier is </a:t>
            </a:r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excellent.</a:t>
            </a:r>
          </a:p>
          <a:p>
            <a:pPr algn="just"/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600" dirty="0">
                <a:latin typeface="Times New Roman" pitchFamily="18" charset="0"/>
                <a:cs typeface="Times New Roman" pitchFamily="18" charset="0"/>
              </a:rPr>
              <a:t>AZT is toxic to bone marrow and can cause </a:t>
            </a:r>
            <a:r>
              <a:rPr lang="en-US" sz="17600" dirty="0" smtClean="0">
                <a:latin typeface="Times New Roman" pitchFamily="18" charset="0"/>
                <a:cs typeface="Times New Roman" pitchFamily="18" charset="0"/>
              </a:rPr>
              <a:t>anemia and </a:t>
            </a:r>
            <a:r>
              <a:rPr lang="en-US" sz="17600" dirty="0">
                <a:latin typeface="Times New Roman" pitchFamily="18" charset="0"/>
                <a:cs typeface="Times New Roman" pitchFamily="18" charset="0"/>
              </a:rPr>
              <a:t>neutropenia. Headaches are also common. </a:t>
            </a:r>
          </a:p>
          <a:p>
            <a:pPr marL="0" indent="0" algn="just">
              <a:buNone/>
            </a:pPr>
            <a:r>
              <a:rPr lang="en-US" sz="1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US" sz="1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" y="918369"/>
            <a:ext cx="11963399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nonnucleoside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reverse transcriptase inhibitors (NNRTIs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Nevirapine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Delavirdine</a:t>
            </a:r>
            <a:endParaRPr lang="en-US" sz="36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NNRTIs are highly selective, noncompetitive inhibitors of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HIV-1 RT.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bind to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HIV RT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at an allosteric hydrophobic site adjacent to the active site, inducing a conformational change that results in enzyme inhibition.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do not require activation by cellular enzymes. These drugs have common characteristics that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include cross-resistance with other NNRTIs, drug interactions, and a high incidence of hypersensitivity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reactions, including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rash.</a:t>
            </a:r>
          </a:p>
          <a:p>
            <a:pPr algn="just"/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7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" y="308769"/>
            <a:ext cx="11963399" cy="6934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Nevirapine</a:t>
            </a:r>
            <a:r>
              <a:rPr lang="en-US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used in combination with other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antiretroviral.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Nevirapine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is well absorbed orally.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lipophilic, wide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tissue distribution, including the CNS, placenta (transfers to the fetus), and breast milk.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Nevirapine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metabolized via hydroxylation and subsequent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glucuronide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conjugation. The metabolites are excreted in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urine.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most frequently observed adverse effects are rash, fever, headache, and elevated serum transaminases and fatal hepatotoxicity.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Stevens-Johnson syndrome and toxic epidermal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necrolysis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90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" y="613569"/>
            <a:ext cx="11963399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protease inhibitors (PIs)</a:t>
            </a:r>
          </a:p>
          <a:p>
            <a:pPr algn="just"/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Ritonavir, 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Indinavir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Saquinavir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Inhibitors of HIV protease have significantly altered the course of this devastating viral disease.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drugs decrease the number of deaths  due to AIDS declined.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1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8369"/>
            <a:ext cx="12158662" cy="5536971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Mechanism 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action: </a:t>
            </a:r>
            <a:endParaRPr lang="en-US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inhibition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HIV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aspartyl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protease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retropepsin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responsible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cleavage of the viral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polyproteinin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number of essential enzymes (RT, protease,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integrase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and several structural proteins.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inhibition prevents maturation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viral particles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results in the production of noninfectious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70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7" y="586846"/>
            <a:ext cx="11049953" cy="139832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Treatment of hepatic viral infections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862" y="1477398"/>
            <a:ext cx="12039600" cy="5536971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hepatitis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 (a DNA virus) and hepatitis C (an RNA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cause chronic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hepatitis, cirrhosis, and hepatocellular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carcinoma.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Chronic hepatitis B may be treated with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peginterferon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-α-2a, which is injected subcutaneously once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weekly.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Oral therapy for chronic hepatitis B includes lamivudine,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adefovir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entecavir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tenofovir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telbivudine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preferred treatment for chronic hepatitis C is the combination of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peginterferon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-α-2a or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peginterferon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-α-2b plus ribavirin, which is more effective than the combination of standard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interferons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ribavirin.</a:t>
            </a:r>
          </a:p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09" y="461169"/>
            <a:ext cx="11888153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Interferons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Interferons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a family of naturally occurring, inducible glycoproteins that interfere with the ability of viruses to infect cells.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interferons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synthesized by recombinant DNA technology.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least three types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interferons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exist—α, β, and γ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interferon-α-2b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been approved for treatment of hepatitis B and C,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cancers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hairy cell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leukemia.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" y="765969"/>
            <a:ext cx="11963399" cy="55369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Lamivudine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cytosine analog is an inhibitor of both hepatitis B virus (HBV) and human immunodeficiency virus (HIV) reverse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transcriptases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(RTs).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Lamivudine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must be phosphorylated by host cellular enzymes to the triphosphate (active) form.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compound competitively inhibits HBV RNA-dependent DNA polymerase. </a:t>
            </a:r>
          </a:p>
        </p:txBody>
      </p:sp>
    </p:spTree>
    <p:extLst>
      <p:ext uri="{BB962C8B-B14F-4D97-AF65-F5344CB8AC3E}">
        <p14:creationId xmlns:p14="http://schemas.microsoft.com/office/powerpoint/2010/main" val="2225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54" y="943998"/>
            <a:ext cx="11936019" cy="5536971"/>
          </a:xfrm>
        </p:spPr>
        <p:txBody>
          <a:bodyPr>
            <a:noAutofit/>
          </a:bodyPr>
          <a:lstStyle/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infections require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monotherapy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for brief periods of time </a:t>
            </a:r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4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acyclovir for herpes simplex virus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en-US" sz="44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others require dual therapy for prolonged periods of time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(interferon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alfa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/ribavirin for HCV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others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multiple drug therapy for indefinite periods (HIV). 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229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689770"/>
            <a:ext cx="12277725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Viral replication requires several steps:</a:t>
            </a:r>
          </a:p>
          <a:p>
            <a:pPr marL="742950" indent="-742950" algn="just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attachment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virus to receptors on the host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 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surface.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entry of the virus through the host cell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membrane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uncoating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viral nucleic acid.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synthesis of early regulatory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proteins nucleic acid 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polymerases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synthesis of new viral RNA or DNA.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53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3" y="1957654"/>
            <a:ext cx="12039600" cy="55369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synthesis of late, structural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proteins.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assembly (maturation) of viral particles.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release from the cell.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Antiviral 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agents can potentially target any of these steps.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656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87" y="739246"/>
            <a:ext cx="11049953" cy="1398323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Classification  of Antiviral drugs</a:t>
            </a:r>
            <a:br>
              <a:rPr lang="en-US" sz="6000" b="1" dirty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401198"/>
            <a:ext cx="11777661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. Anti-Herpes virus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2. Anti-Retrovirus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00B050"/>
                </a:solidFill>
              </a:rPr>
              <a:t>a. </a:t>
            </a:r>
            <a:r>
              <a:rPr lang="en-US" b="1" dirty="0" smtClean="0">
                <a:solidFill>
                  <a:srgbClr val="00B050"/>
                </a:solidFill>
              </a:rPr>
              <a:t>Nucleoside reverse </a:t>
            </a:r>
            <a:r>
              <a:rPr lang="en-US" b="1" dirty="0">
                <a:solidFill>
                  <a:srgbClr val="00B050"/>
                </a:solidFill>
              </a:rPr>
              <a:t>transcriptase inhibitors (NRTIs):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B050"/>
                </a:solidFill>
              </a:rPr>
              <a:t>b. Non-nucleoside reverse transcriptase inhibitors (NNRTIs</a:t>
            </a:r>
            <a:r>
              <a:rPr lang="en-US" b="1" dirty="0" smtClean="0">
                <a:solidFill>
                  <a:srgbClr val="00B050"/>
                </a:solidFill>
              </a:rPr>
              <a:t>):</a:t>
            </a:r>
            <a:endParaRPr lang="en-US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B050"/>
                </a:solidFill>
              </a:rPr>
              <a:t>c</a:t>
            </a:r>
            <a:r>
              <a:rPr lang="en-US" b="1" dirty="0">
                <a:solidFill>
                  <a:srgbClr val="00B050"/>
                </a:solidFill>
              </a:rPr>
              <a:t>.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Protease inhibitors: </a:t>
            </a:r>
            <a:endParaRPr lang="en-US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hepatic viral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infections.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4. Anti-Influenza virus: Amantadine,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Rimantadine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Oseltamivir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Zanamivir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543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Treatment of Herpes viruses  infections</a:t>
            </a: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1769"/>
            <a:ext cx="12006261" cy="5536971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broad spectrum of infections: cold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,, initial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recurrent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labial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genital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herpes, herpetic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whitelow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encephalitis.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drugs are effective during the acute phase of viral infections.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treatment of HSV and varicella-zoster virus VZV infections: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acyclovir, 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valacyclovir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famciclovir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similar mechanisms of action and comparable indications for clinical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Acyclovir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been the most extensively studied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957654"/>
            <a:ext cx="11392378" cy="5536971"/>
          </a:xfrm>
        </p:spPr>
        <p:txBody>
          <a:bodyPr/>
          <a:lstStyle/>
          <a:p>
            <a:pPr algn="just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similar efficacies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these three agents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for the treatment of HSV but modest superiority of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famciclovir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valacyclovir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for the treatment of herpes zoster infections.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" y="308769"/>
            <a:ext cx="12039600" cy="553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Acyclovir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Acyclovir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prototypic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antiherpetic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therapeutic agent.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Herpes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simplex virus (HSV) types 1 and 2, varicella-zoster virus (VZV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sensitive to acyclovir.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treatment of choice in HSV encephalitis.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most common use of acyclovir is in therapy for </a:t>
            </a:r>
            <a:r>
              <a:rPr lang="en-US" dirty="0"/>
              <a:t>Skin infections, including initial and recurrent labial</a:t>
            </a:r>
          </a:p>
          <a:p>
            <a:pPr marL="0" indent="0" algn="just">
              <a:buNone/>
            </a:pPr>
            <a:r>
              <a:rPr lang="en-US" dirty="0"/>
              <a:t>and genital herpes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given prophylactically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bone marrow transplant and post–heart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transplant.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1482</Words>
  <Application>Microsoft Office PowerPoint</Application>
  <PresentationFormat>Custom</PresentationFormat>
  <Paragraphs>143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Antiviral drugs </vt:lpstr>
      <vt:lpstr>PowerPoint Presentation</vt:lpstr>
      <vt:lpstr>PowerPoint Presentation</vt:lpstr>
      <vt:lpstr>PowerPoint Presentation</vt:lpstr>
      <vt:lpstr>PowerPoint Presentation</vt:lpstr>
      <vt:lpstr>Classification  of Antiviral drugs </vt:lpstr>
      <vt:lpstr>Treatment of Herpes viruses  infections </vt:lpstr>
      <vt:lpstr>PowerPoint Presentation</vt:lpstr>
      <vt:lpstr>PowerPoint Presentation</vt:lpstr>
      <vt:lpstr>1. Mechanism of action:  </vt:lpstr>
      <vt:lpstr> Acyclovir Adverse effects: </vt:lpstr>
      <vt:lpstr>Acyclovir Resistance:</vt:lpstr>
      <vt:lpstr>Ganciclovir</vt:lpstr>
      <vt:lpstr>Anti-retrovirus drugs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Treatment of hepatic viral infections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Antiviral drugs</dc:title>
  <dc:creator>acer</dc:creator>
  <cp:lastModifiedBy>DR.Ahmed Saker 2o1O</cp:lastModifiedBy>
  <cp:revision>36</cp:revision>
  <dcterms:created xsi:type="dcterms:W3CDTF">2006-08-16T00:00:00Z</dcterms:created>
  <dcterms:modified xsi:type="dcterms:W3CDTF">2018-12-20T20:07:45Z</dcterms:modified>
</cp:coreProperties>
</file>